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3" r:id="rId3"/>
    <p:sldId id="257" r:id="rId4"/>
    <p:sldId id="315" r:id="rId5"/>
    <p:sldId id="259" r:id="rId6"/>
    <p:sldId id="260" r:id="rId7"/>
    <p:sldId id="314" r:id="rId8"/>
    <p:sldId id="295" r:id="rId9"/>
    <p:sldId id="296" r:id="rId10"/>
    <p:sldId id="305" r:id="rId11"/>
    <p:sldId id="280" r:id="rId12"/>
    <p:sldId id="282" r:id="rId13"/>
    <p:sldId id="308" r:id="rId14"/>
    <p:sldId id="309" r:id="rId15"/>
    <p:sldId id="310" r:id="rId16"/>
    <p:sldId id="313" r:id="rId17"/>
    <p:sldId id="311" r:id="rId18"/>
    <p:sldId id="306" r:id="rId19"/>
    <p:sldId id="281" r:id="rId20"/>
    <p:sldId id="261" r:id="rId21"/>
    <p:sldId id="262" r:id="rId22"/>
    <p:sldId id="263" r:id="rId23"/>
    <p:sldId id="264" r:id="rId24"/>
    <p:sldId id="298" r:id="rId25"/>
    <p:sldId id="299" r:id="rId26"/>
    <p:sldId id="303" r:id="rId27"/>
    <p:sldId id="304" r:id="rId28"/>
    <p:sldId id="302" r:id="rId29"/>
    <p:sldId id="300" r:id="rId30"/>
    <p:sldId id="301" r:id="rId31"/>
    <p:sldId id="284" r:id="rId32"/>
    <p:sldId id="290" r:id="rId33"/>
    <p:sldId id="285" r:id="rId34"/>
    <p:sldId id="287" r:id="rId35"/>
    <p:sldId id="316" r:id="rId36"/>
    <p:sldId id="289" r:id="rId37"/>
    <p:sldId id="286" r:id="rId38"/>
    <p:sldId id="312" r:id="rId39"/>
    <p:sldId id="273" r:id="rId40"/>
    <p:sldId id="274" r:id="rId41"/>
    <p:sldId id="275" r:id="rId42"/>
    <p:sldId id="276" r:id="rId43"/>
    <p:sldId id="277" r:id="rId44"/>
    <p:sldId id="278" r:id="rId45"/>
    <p:sldId id="279"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36860D-C0F2-4FC7-B172-470D151C0976}" type="datetimeFigureOut">
              <a:rPr lang="en-US" smtClean="0"/>
              <a:pPr/>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11F63-4E16-41B2-A3A5-9DD6737FBDD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36860D-C0F2-4FC7-B172-470D151C0976}" type="datetimeFigureOut">
              <a:rPr lang="en-US" smtClean="0"/>
              <a:pPr/>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11F63-4E16-41B2-A3A5-9DD6737FBDD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36860D-C0F2-4FC7-B172-470D151C0976}" type="datetimeFigureOut">
              <a:rPr lang="en-US" smtClean="0"/>
              <a:pPr/>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11F63-4E16-41B2-A3A5-9DD6737FBDD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36860D-C0F2-4FC7-B172-470D151C0976}" type="datetimeFigureOut">
              <a:rPr lang="en-US" smtClean="0"/>
              <a:pPr/>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11F63-4E16-41B2-A3A5-9DD6737FBDD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36860D-C0F2-4FC7-B172-470D151C0976}" type="datetimeFigureOut">
              <a:rPr lang="en-US" smtClean="0"/>
              <a:pPr/>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11F63-4E16-41B2-A3A5-9DD6737FBDD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36860D-C0F2-4FC7-B172-470D151C0976}" type="datetimeFigureOut">
              <a:rPr lang="en-US" smtClean="0"/>
              <a:pPr/>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B11F63-4E16-41B2-A3A5-9DD6737FBDD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36860D-C0F2-4FC7-B172-470D151C0976}" type="datetimeFigureOut">
              <a:rPr lang="en-US" smtClean="0"/>
              <a:pPr/>
              <a:t>12/13/2019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B11F63-4E16-41B2-A3A5-9DD6737FBDD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36860D-C0F2-4FC7-B172-470D151C0976}" type="datetimeFigureOut">
              <a:rPr lang="en-US" smtClean="0"/>
              <a:pPr/>
              <a:t>12/13/2019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B11F63-4E16-41B2-A3A5-9DD6737FBDD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6860D-C0F2-4FC7-B172-470D151C0976}" type="datetimeFigureOut">
              <a:rPr lang="en-US" smtClean="0"/>
              <a:pPr/>
              <a:t>12/13/2019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B11F63-4E16-41B2-A3A5-9DD6737FBDD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36860D-C0F2-4FC7-B172-470D151C0976}" type="datetimeFigureOut">
              <a:rPr lang="en-US" smtClean="0"/>
              <a:pPr/>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B11F63-4E16-41B2-A3A5-9DD6737FBDD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36860D-C0F2-4FC7-B172-470D151C0976}" type="datetimeFigureOut">
              <a:rPr lang="en-US" smtClean="0"/>
              <a:pPr/>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B11F63-4E16-41B2-A3A5-9DD6737FBDD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36860D-C0F2-4FC7-B172-470D151C0976}" type="datetimeFigureOut">
              <a:rPr lang="en-US" smtClean="0"/>
              <a:pPr/>
              <a:t>12/13/2019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B11F63-4E16-41B2-A3A5-9DD6737FBDD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1" dirty="0" smtClean="0"/>
              <a:t>CERAMICS</a:t>
            </a:r>
            <a:endParaRPr lang="en-US" sz="6000" b="1" dirty="0"/>
          </a:p>
        </p:txBody>
      </p:sp>
      <p:sp>
        <p:nvSpPr>
          <p:cNvPr id="3" name="Subtitle 2"/>
          <p:cNvSpPr>
            <a:spLocks noGrp="1"/>
          </p:cNvSpPr>
          <p:nvPr>
            <p:ph type="subTitle" idx="1"/>
          </p:nvPr>
        </p:nvSpPr>
        <p:spPr/>
        <p:txBody>
          <a:bodyPr>
            <a:normAutofit/>
          </a:bodyPr>
          <a:lstStyle/>
          <a:p>
            <a:r>
              <a:rPr lang="en-US" sz="4000" b="1" dirty="0" smtClean="0">
                <a:solidFill>
                  <a:schemeClr val="tx1"/>
                </a:solidFill>
              </a:rPr>
              <a:t>AS AN ART FORM</a:t>
            </a:r>
            <a:endParaRPr lang="en-US" sz="40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Process of making a pot on wheel.</a:t>
            </a:r>
            <a:br>
              <a:rPr lang="en-US" dirty="0" smtClean="0"/>
            </a:br>
            <a:endParaRPr lang="en-US" dirty="0"/>
          </a:p>
        </p:txBody>
      </p:sp>
      <p:sp>
        <p:nvSpPr>
          <p:cNvPr id="3" name="Content Placeholder 2"/>
          <p:cNvSpPr>
            <a:spLocks noGrp="1"/>
          </p:cNvSpPr>
          <p:nvPr>
            <p:ph idx="1"/>
          </p:nvPr>
        </p:nvSpPr>
        <p:spPr>
          <a:xfrm>
            <a:off x="457200" y="1600200"/>
            <a:ext cx="8229600" cy="4953000"/>
          </a:xfrm>
        </p:spPr>
        <p:txBody>
          <a:bodyPr/>
          <a:lstStyle/>
          <a:p>
            <a:r>
              <a:rPr lang="en-US" dirty="0" smtClean="0"/>
              <a:t>Clay pots are shaped on a potter's wheel. The potter puts a lump of wet clay on a disc (the wheel), and make the wheel spin. </a:t>
            </a:r>
          </a:p>
          <a:p>
            <a:r>
              <a:rPr lang="en-US" dirty="0" smtClean="0"/>
              <a:t>As the clay spins on the wheel, the potter shapes the pot by hands.</a:t>
            </a:r>
          </a:p>
          <a:p>
            <a:r>
              <a:rPr lang="en-US" dirty="0" smtClean="0"/>
              <a:t> After drying the finished pot goes into a kiln to 'fire‘ or to harden it.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Wheels</a:t>
            </a:r>
            <a:br>
              <a:rPr lang="en-US" dirty="0" smtClean="0"/>
            </a:br>
            <a:endParaRPr lang="en-US" dirty="0"/>
          </a:p>
        </p:txBody>
      </p:sp>
      <p:pic>
        <p:nvPicPr>
          <p:cNvPr id="4" name="Content Placeholder 3" descr="MVC-418S_4.JPG"/>
          <p:cNvPicPr>
            <a:picLocks noGrp="1" noChangeAspect="1"/>
          </p:cNvPicPr>
          <p:nvPr>
            <p:ph idx="1"/>
          </p:nvPr>
        </p:nvPicPr>
        <p:blipFill>
          <a:blip r:embed="rId2"/>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Content Placeholder 3" descr="4potter.jpg"/>
          <p:cNvPicPr>
            <a:picLocks noGrp="1" noChangeAspect="1"/>
          </p:cNvPicPr>
          <p:nvPr>
            <p:ph idx="1"/>
          </p:nvPr>
        </p:nvPicPr>
        <p:blipFill>
          <a:blip r:embed="rId2"/>
          <a:stretch>
            <a:fillRect/>
          </a:stretch>
        </p:blipFill>
        <p:spPr>
          <a:xfrm>
            <a:off x="1676400" y="1828800"/>
            <a:ext cx="6000750" cy="360045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Content Placeholder 3" descr="i_pottery_wheel.jpg"/>
          <p:cNvPicPr>
            <a:picLocks noGrp="1" noChangeAspect="1"/>
          </p:cNvPicPr>
          <p:nvPr>
            <p:ph idx="1"/>
          </p:nvPr>
        </p:nvPicPr>
        <p:blipFill>
          <a:blip r:embed="rId2"/>
          <a:stretch>
            <a:fillRect/>
          </a:stretch>
        </p:blipFill>
        <p:spPr>
          <a:xfrm>
            <a:off x="1143000" y="1447800"/>
            <a:ext cx="6858000" cy="447889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Content Placeholder 3" descr="IMG_2417.jpg"/>
          <p:cNvPicPr>
            <a:picLocks noGrp="1" noChangeAspect="1"/>
          </p:cNvPicPr>
          <p:nvPr>
            <p:ph idx="1"/>
          </p:nvPr>
        </p:nvPicPr>
        <p:blipFill>
          <a:blip r:embed="rId2"/>
          <a:stretch>
            <a:fillRect/>
          </a:stretch>
        </p:blipFill>
        <p:spPr>
          <a:xfrm>
            <a:off x="2133600" y="2239169"/>
            <a:ext cx="4876800" cy="3248025"/>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Content Placeholder 3" descr="wat_paramai2_0143.jpg"/>
          <p:cNvPicPr>
            <a:picLocks noGrp="1" noChangeAspect="1"/>
          </p:cNvPicPr>
          <p:nvPr>
            <p:ph idx="1"/>
          </p:nvPr>
        </p:nvPicPr>
        <p:blipFill>
          <a:blip r:embed="rId2"/>
          <a:stretch>
            <a:fillRect/>
          </a:stretch>
        </p:blipFill>
        <p:spPr>
          <a:xfrm>
            <a:off x="2133600" y="2229644"/>
            <a:ext cx="4876800" cy="3267075"/>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Content Placeholder 3" descr="ori__1954316835_1071104_Indus_Valley_Pot_-_AM.0010.jpg"/>
          <p:cNvPicPr>
            <a:picLocks noGrp="1" noChangeAspect="1"/>
          </p:cNvPicPr>
          <p:nvPr>
            <p:ph idx="1"/>
          </p:nvPr>
        </p:nvPicPr>
        <p:blipFill>
          <a:blip r:embed="rId2"/>
          <a:stretch>
            <a:fillRect/>
          </a:stretch>
        </p:blipFill>
        <p:spPr>
          <a:xfrm>
            <a:off x="2190750" y="2372519"/>
            <a:ext cx="4762500" cy="2981325"/>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Content Placeholder 3" descr="622327.jpg"/>
          <p:cNvPicPr>
            <a:picLocks noGrp="1" noChangeAspect="1"/>
          </p:cNvPicPr>
          <p:nvPr>
            <p:ph idx="1"/>
          </p:nvPr>
        </p:nvPicPr>
        <p:blipFill>
          <a:blip r:embed="rId2"/>
          <a:stretch>
            <a:fillRect/>
          </a:stretch>
        </p:blipFill>
        <p:spPr>
          <a:xfrm>
            <a:off x="2286000" y="685800"/>
            <a:ext cx="5207422" cy="5539808"/>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Content Placeholder 3" descr="595px-Frieze-group-3-example1.jpg"/>
          <p:cNvPicPr>
            <a:picLocks noGrp="1" noChangeAspect="1"/>
          </p:cNvPicPr>
          <p:nvPr>
            <p:ph idx="1"/>
          </p:nvPr>
        </p:nvPicPr>
        <p:blipFill>
          <a:blip r:embed="rId2"/>
          <a:stretch>
            <a:fillRect/>
          </a:stretch>
        </p:blipFill>
        <p:spPr>
          <a:xfrm>
            <a:off x="2349500" y="2142331"/>
            <a:ext cx="4445000" cy="34417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Content Placeholder 3" descr="TSEL-2.jpg"/>
          <p:cNvPicPr>
            <a:picLocks noGrp="1" noChangeAspect="1"/>
          </p:cNvPicPr>
          <p:nvPr>
            <p:ph idx="1"/>
          </p:nvPr>
        </p:nvPicPr>
        <p:blipFill>
          <a:blip r:embed="rId2"/>
          <a:stretch>
            <a:fillRect/>
          </a:stretch>
        </p:blipFill>
        <p:spPr>
          <a:xfrm>
            <a:off x="2286000" y="1219200"/>
            <a:ext cx="5295900" cy="497436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lstStyle/>
          <a:p>
            <a:r>
              <a:rPr lang="en-US" dirty="0" smtClean="0"/>
              <a:t>Something which is made out of clay and permanently hardened by heat (burnt in kiln on high temperature).</a:t>
            </a:r>
          </a:p>
          <a:p>
            <a:pPr>
              <a:buNone/>
            </a:pPr>
            <a:endParaRPr lang="en-US" dirty="0" smtClean="0"/>
          </a:p>
          <a:p>
            <a:r>
              <a:rPr lang="en-US" dirty="0" smtClean="0"/>
              <a:t>This is the art of shaping clay and designing any object out of clay.</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TOOLS</a:t>
            </a:r>
            <a:endParaRPr lang="en-US" dirty="0"/>
          </a:p>
        </p:txBody>
      </p:sp>
      <p:sp>
        <p:nvSpPr>
          <p:cNvPr id="3" name="Content Placeholder 2"/>
          <p:cNvSpPr>
            <a:spLocks noGrp="1"/>
          </p:cNvSpPr>
          <p:nvPr>
            <p:ph idx="1"/>
          </p:nvPr>
        </p:nvSpPr>
        <p:spPr>
          <a:xfrm>
            <a:off x="457200" y="1295400"/>
            <a:ext cx="8229600" cy="5257800"/>
          </a:xfrm>
        </p:spPr>
        <p:txBody>
          <a:bodyPr/>
          <a:lstStyle/>
          <a:p>
            <a:r>
              <a:rPr lang="en-US" dirty="0" smtClean="0"/>
              <a:t>These tools are primarily used in the actual making of ceramic objects:</a:t>
            </a:r>
          </a:p>
          <a:p>
            <a:pPr>
              <a:buNone/>
            </a:pPr>
            <a:r>
              <a:rPr lang="en-US" dirty="0" smtClean="0"/>
              <a:t>1. </a:t>
            </a:r>
            <a:r>
              <a:rPr lang="en-US" b="1" dirty="0" smtClean="0"/>
              <a:t>Kidneys</a:t>
            </a:r>
            <a:r>
              <a:rPr lang="en-US" dirty="0" smtClean="0"/>
              <a:t> both metal and rubber, are used for smoothing work.</a:t>
            </a:r>
          </a:p>
          <a:p>
            <a:pPr>
              <a:buNone/>
            </a:pPr>
            <a:r>
              <a:rPr lang="en-US" dirty="0" smtClean="0"/>
              <a:t>2. </a:t>
            </a:r>
            <a:r>
              <a:rPr lang="en-US" b="1" dirty="0" smtClean="0"/>
              <a:t>Turning</a:t>
            </a:r>
            <a:r>
              <a:rPr lang="en-US" dirty="0" smtClean="0"/>
              <a:t> </a:t>
            </a:r>
            <a:r>
              <a:rPr lang="en-US" b="1" dirty="0" smtClean="0"/>
              <a:t>Tools</a:t>
            </a:r>
            <a:r>
              <a:rPr lang="en-US" dirty="0" smtClean="0"/>
              <a:t> for cleaning up the form on the wheel.</a:t>
            </a:r>
          </a:p>
          <a:p>
            <a:pPr>
              <a:buNone/>
            </a:pPr>
            <a:r>
              <a:rPr lang="en-US" dirty="0" smtClean="0"/>
              <a:t>3. </a:t>
            </a:r>
            <a:r>
              <a:rPr lang="en-US" b="1" dirty="0" smtClean="0"/>
              <a:t>Rolling Pin </a:t>
            </a:r>
            <a:r>
              <a:rPr lang="en-US" dirty="0" smtClean="0"/>
              <a:t>enables you to roll clay to a consistent thickness.</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457200" y="152400"/>
            <a:ext cx="8229600" cy="5973763"/>
          </a:xfrm>
        </p:spPr>
        <p:txBody>
          <a:bodyPr/>
          <a:lstStyle/>
          <a:p>
            <a:pPr marL="0" indent="0">
              <a:buNone/>
            </a:pPr>
            <a:endParaRPr lang="en-US" dirty="0" smtClean="0"/>
          </a:p>
          <a:p>
            <a:r>
              <a:rPr lang="en-US" dirty="0" smtClean="0"/>
              <a:t>Modelling Tools</a:t>
            </a:r>
          </a:p>
          <a:p>
            <a:r>
              <a:rPr lang="en-US" dirty="0" smtClean="0"/>
              <a:t>Callipers</a:t>
            </a:r>
          </a:p>
          <a:p>
            <a:r>
              <a:rPr lang="en-US" dirty="0" smtClean="0"/>
              <a:t>Hole Makers</a:t>
            </a:r>
          </a:p>
          <a:p>
            <a:r>
              <a:rPr lang="en-US" dirty="0" smtClean="0"/>
              <a:t>Clay Cutting Needle</a:t>
            </a:r>
          </a:p>
          <a:p>
            <a:r>
              <a:rPr lang="en-US" dirty="0" smtClean="0"/>
              <a:t>Cheese Wire</a:t>
            </a:r>
          </a:p>
          <a:p>
            <a:r>
              <a:rPr lang="en-US" dirty="0" smtClean="0"/>
              <a:t>Sponge</a:t>
            </a:r>
          </a:p>
          <a:p>
            <a:r>
              <a:rPr lang="en-US" dirty="0" smtClean="0"/>
              <a:t>Rubber </a:t>
            </a:r>
            <a:r>
              <a:rPr lang="en-US" dirty="0" smtClean="0"/>
              <a:t>Gloves</a:t>
            </a:r>
          </a:p>
          <a:p>
            <a:r>
              <a:rPr lang="en-US" dirty="0" smtClean="0"/>
              <a:t>Sand paper for smoothing the dried clay object</a:t>
            </a: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TECHNIQUES &amp; METHODS</a:t>
            </a:r>
            <a:endParaRPr lang="en-US" dirty="0"/>
          </a:p>
        </p:txBody>
      </p:sp>
      <p:sp>
        <p:nvSpPr>
          <p:cNvPr id="3" name="Content Placeholder 2"/>
          <p:cNvSpPr>
            <a:spLocks noGrp="1"/>
          </p:cNvSpPr>
          <p:nvPr>
            <p:ph idx="1"/>
          </p:nvPr>
        </p:nvSpPr>
        <p:spPr/>
        <p:txBody>
          <a:bodyPr>
            <a:normAutofit/>
          </a:bodyPr>
          <a:lstStyle/>
          <a:p>
            <a:r>
              <a:rPr lang="en-US" dirty="0" smtClean="0"/>
              <a:t>Wheel Throwing</a:t>
            </a:r>
          </a:p>
          <a:p>
            <a:r>
              <a:rPr lang="en-US" dirty="0" smtClean="0"/>
              <a:t>Slabbing or Slab Method</a:t>
            </a:r>
          </a:p>
          <a:p>
            <a:r>
              <a:rPr lang="en-US" dirty="0" smtClean="0"/>
              <a:t> Coil Method</a:t>
            </a:r>
          </a:p>
          <a:p>
            <a:r>
              <a:rPr lang="en-US" dirty="0" smtClean="0"/>
              <a:t>Pinch Method</a:t>
            </a:r>
          </a:p>
          <a:p>
            <a:r>
              <a:rPr lang="en-US" dirty="0" smtClean="0"/>
              <a:t>Molding &amp; Casting Method</a:t>
            </a:r>
          </a:p>
          <a:p>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381000" y="228600"/>
            <a:ext cx="8229600" cy="5821363"/>
          </a:xfrm>
        </p:spPr>
        <p:txBody>
          <a:bodyPr/>
          <a:lstStyle/>
          <a:p>
            <a:pPr>
              <a:buNone/>
            </a:pPr>
            <a:r>
              <a:rPr lang="en-US" b="1" u="sng" dirty="0" smtClean="0"/>
              <a:t>PROCESS</a:t>
            </a:r>
          </a:p>
          <a:p>
            <a:r>
              <a:rPr lang="en-US" dirty="0" smtClean="0"/>
              <a:t>Making of a pot or designing a clay</a:t>
            </a:r>
          </a:p>
          <a:p>
            <a:r>
              <a:rPr lang="en-US" dirty="0" smtClean="0"/>
              <a:t>Keep it for drying</a:t>
            </a:r>
          </a:p>
          <a:p>
            <a:r>
              <a:rPr lang="en-US" b="1" dirty="0" smtClean="0"/>
              <a:t>Bisque firing </a:t>
            </a:r>
            <a:r>
              <a:rPr lang="en-US" dirty="0" smtClean="0"/>
              <a:t>(semi firing)</a:t>
            </a:r>
          </a:p>
          <a:p>
            <a:r>
              <a:rPr lang="en-US" b="1" dirty="0" smtClean="0"/>
              <a:t>Surface decoration </a:t>
            </a:r>
            <a:r>
              <a:rPr lang="en-US" dirty="0" smtClean="0"/>
              <a:t>is a hand painting or engraving.  Relief can also be carved. It is most in the form of pottery stickers.</a:t>
            </a:r>
          </a:p>
          <a:p>
            <a:r>
              <a:rPr lang="en-US" b="1" dirty="0" smtClean="0"/>
              <a:t>Glazing</a:t>
            </a:r>
            <a:r>
              <a:rPr lang="en-US" dirty="0" smtClean="0"/>
              <a:t>: dip in the glaze</a:t>
            </a:r>
          </a:p>
          <a:p>
            <a:r>
              <a:rPr lang="en-US" b="1" dirty="0" smtClean="0"/>
              <a:t>Firing</a:t>
            </a:r>
            <a:r>
              <a:rPr lang="en-US" dirty="0" smtClean="0"/>
              <a:t>.</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Decoration.</a:t>
            </a:r>
            <a:endParaRPr lang="en-US" dirty="0"/>
          </a:p>
        </p:txBody>
      </p:sp>
      <p:sp>
        <p:nvSpPr>
          <p:cNvPr id="3" name="Content Placeholder 2"/>
          <p:cNvSpPr>
            <a:spLocks noGrp="1"/>
          </p:cNvSpPr>
          <p:nvPr>
            <p:ph idx="1"/>
          </p:nvPr>
        </p:nvSpPr>
        <p:spPr/>
        <p:txBody>
          <a:bodyPr>
            <a:normAutofit/>
          </a:bodyPr>
          <a:lstStyle/>
          <a:p>
            <a:r>
              <a:rPr lang="en-US" dirty="0" smtClean="0"/>
              <a:t>There are four types of surface decoration </a:t>
            </a:r>
          </a:p>
          <a:p>
            <a:pPr>
              <a:buNone/>
            </a:pPr>
            <a:r>
              <a:rPr lang="en-US" dirty="0" smtClean="0"/>
              <a:t>1. Engraving</a:t>
            </a:r>
          </a:p>
          <a:p>
            <a:pPr>
              <a:buNone/>
            </a:pPr>
            <a:r>
              <a:rPr lang="en-US" dirty="0" smtClean="0"/>
              <a:t> 2. Perforation</a:t>
            </a:r>
          </a:p>
          <a:p>
            <a:pPr>
              <a:buNone/>
            </a:pPr>
            <a:r>
              <a:rPr lang="en-US" dirty="0" smtClean="0"/>
              <a:t>3. Painting</a:t>
            </a:r>
          </a:p>
          <a:p>
            <a:pPr>
              <a:buNone/>
            </a:pPr>
            <a:r>
              <a:rPr lang="en-US" dirty="0" smtClean="0"/>
              <a:t>4. pottery Stickers </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Patterns of Surface Decoration</a:t>
            </a:r>
            <a:endParaRPr lang="en-US" dirty="0"/>
          </a:p>
        </p:txBody>
      </p:sp>
      <p:sp>
        <p:nvSpPr>
          <p:cNvPr id="3" name="Content Placeholder 2"/>
          <p:cNvSpPr>
            <a:spLocks noGrp="1"/>
          </p:cNvSpPr>
          <p:nvPr>
            <p:ph idx="1"/>
          </p:nvPr>
        </p:nvSpPr>
        <p:spPr/>
        <p:txBody>
          <a:bodyPr/>
          <a:lstStyle/>
          <a:p>
            <a:r>
              <a:rPr lang="en-US" dirty="0" smtClean="0"/>
              <a:t>Loops patterns</a:t>
            </a:r>
          </a:p>
          <a:p>
            <a:r>
              <a:rPr lang="en-US" dirty="0" smtClean="0"/>
              <a:t>Lozenges patterns</a:t>
            </a:r>
          </a:p>
          <a:p>
            <a:r>
              <a:rPr lang="en-US" dirty="0" smtClean="0"/>
              <a:t>Wavy patterns</a:t>
            </a:r>
          </a:p>
          <a:p>
            <a:r>
              <a:rPr lang="en-US" dirty="0" smtClean="0"/>
              <a:t>Triangular</a:t>
            </a:r>
          </a:p>
          <a:p>
            <a:r>
              <a:rPr lang="en-US" dirty="0" smtClean="0"/>
              <a:t>Grid Patterns</a:t>
            </a:r>
          </a:p>
          <a:p>
            <a:r>
              <a:rPr lang="en-US" dirty="0" smtClean="0"/>
              <a:t>Cross Etching</a:t>
            </a:r>
          </a:p>
          <a:p>
            <a:r>
              <a:rPr lang="en-US" dirty="0" smtClean="0"/>
              <a:t>Floral</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Glazing</a:t>
            </a:r>
            <a:endParaRPr lang="en-US" dirty="0"/>
          </a:p>
        </p:txBody>
      </p:sp>
      <p:sp>
        <p:nvSpPr>
          <p:cNvPr id="3" name="Content Placeholder 2"/>
          <p:cNvSpPr>
            <a:spLocks noGrp="1"/>
          </p:cNvSpPr>
          <p:nvPr>
            <p:ph idx="1"/>
          </p:nvPr>
        </p:nvSpPr>
        <p:spPr/>
        <p:txBody>
          <a:bodyPr/>
          <a:lstStyle/>
          <a:p>
            <a:r>
              <a:rPr lang="en-US" dirty="0" smtClean="0"/>
              <a:t>Glaze comes in powder form, ready mixed with water or in brush-on form.</a:t>
            </a:r>
          </a:p>
          <a:p>
            <a:r>
              <a:rPr lang="en-US" dirty="0" smtClean="0"/>
              <a:t>You have to add water until it achieves the consistency of single cream. </a:t>
            </a:r>
          </a:p>
          <a:p>
            <a:r>
              <a:rPr lang="en-US" dirty="0" smtClean="0"/>
              <a:t>For the spray glaze the mixture should not be apply too thickly as this will make it crawl, craze or run down the side of your pot when fired.</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457200" y="457200"/>
            <a:ext cx="8229600" cy="5668963"/>
          </a:xfrm>
        </p:spPr>
        <p:txBody>
          <a:bodyPr/>
          <a:lstStyle/>
          <a:p>
            <a:r>
              <a:rPr lang="en-US" dirty="0" smtClean="0"/>
              <a:t>For your safety when mixing or spraying glaze , you should always wear a mask.</a:t>
            </a:r>
          </a:p>
          <a:p>
            <a:r>
              <a:rPr lang="en-US" dirty="0" smtClean="0"/>
              <a:t>For dipping a pot, the glaze will need to be much thinner in consistency than that mixed for spraying.</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Firing</a:t>
            </a:r>
            <a:endParaRPr lang="en-US" dirty="0"/>
          </a:p>
        </p:txBody>
      </p:sp>
      <p:sp>
        <p:nvSpPr>
          <p:cNvPr id="3" name="Content Placeholder 2"/>
          <p:cNvSpPr>
            <a:spLocks noGrp="1"/>
          </p:cNvSpPr>
          <p:nvPr>
            <p:ph idx="1"/>
          </p:nvPr>
        </p:nvSpPr>
        <p:spPr>
          <a:xfrm>
            <a:off x="457200" y="990600"/>
            <a:ext cx="8229600" cy="5715000"/>
          </a:xfrm>
        </p:spPr>
        <p:txBody>
          <a:bodyPr/>
          <a:lstStyle/>
          <a:p>
            <a:pPr>
              <a:buNone/>
            </a:pPr>
            <a:r>
              <a:rPr lang="en-US" dirty="0" smtClean="0"/>
              <a:t>Most work will entail two firings:</a:t>
            </a:r>
          </a:p>
          <a:p>
            <a:r>
              <a:rPr lang="en-US" dirty="0" smtClean="0"/>
              <a:t>The first called a </a:t>
            </a:r>
            <a:r>
              <a:rPr lang="en-US" b="1" dirty="0" smtClean="0"/>
              <a:t>Bisque</a:t>
            </a:r>
            <a:r>
              <a:rPr lang="en-US" dirty="0" smtClean="0"/>
              <a:t> </a:t>
            </a:r>
            <a:r>
              <a:rPr lang="en-US" b="1" dirty="0" smtClean="0"/>
              <a:t>firing</a:t>
            </a:r>
            <a:r>
              <a:rPr lang="en-US" dirty="0" smtClean="0"/>
              <a:t> when the pot has become bone dry.</a:t>
            </a:r>
          </a:p>
          <a:p>
            <a:r>
              <a:rPr lang="en-US" dirty="0" smtClean="0"/>
              <a:t>The temperatures will vary according to the type of clay used.</a:t>
            </a:r>
          </a:p>
          <a:p>
            <a:r>
              <a:rPr lang="en-US" dirty="0" smtClean="0"/>
              <a:t>The secondary firing is called the </a:t>
            </a:r>
            <a:r>
              <a:rPr lang="en-US" b="1" dirty="0" smtClean="0"/>
              <a:t>glaze</a:t>
            </a:r>
            <a:r>
              <a:rPr lang="en-US" dirty="0" smtClean="0"/>
              <a:t> or </a:t>
            </a:r>
            <a:r>
              <a:rPr lang="en-US" b="1" dirty="0" smtClean="0"/>
              <a:t>gloss</a:t>
            </a:r>
            <a:r>
              <a:rPr lang="en-US" dirty="0" smtClean="0"/>
              <a:t> </a:t>
            </a:r>
            <a:r>
              <a:rPr lang="en-US" b="1" dirty="0" smtClean="0"/>
              <a:t>firing</a:t>
            </a:r>
            <a:r>
              <a:rPr lang="en-US" dirty="0" smtClean="0"/>
              <a:t>, the object begin to melt the glaze and fuse it to the body of the pot.</a:t>
            </a:r>
          </a:p>
          <a:p>
            <a:r>
              <a:rPr lang="en-US" dirty="0" smtClean="0"/>
              <a:t>This will result in a waterproof surface.</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Firing Temperature</a:t>
            </a:r>
            <a:endParaRPr lang="en-US" dirty="0"/>
          </a:p>
        </p:txBody>
      </p:sp>
      <p:sp>
        <p:nvSpPr>
          <p:cNvPr id="3" name="Content Placeholder 2"/>
          <p:cNvSpPr>
            <a:spLocks noGrp="1"/>
          </p:cNvSpPr>
          <p:nvPr>
            <p:ph idx="1"/>
          </p:nvPr>
        </p:nvSpPr>
        <p:spPr/>
        <p:txBody>
          <a:bodyPr/>
          <a:lstStyle/>
          <a:p>
            <a:r>
              <a:rPr lang="en-US" dirty="0" smtClean="0"/>
              <a:t>Earthenware 750 to 850 Degree Centigrade</a:t>
            </a:r>
          </a:p>
          <a:p>
            <a:pPr>
              <a:buNone/>
            </a:pPr>
            <a:endParaRPr lang="en-US" dirty="0" smtClean="0"/>
          </a:p>
          <a:p>
            <a:r>
              <a:rPr lang="en-US" dirty="0" smtClean="0"/>
              <a:t>Stoneware 1150 to 1250 Degree Centigrade</a:t>
            </a:r>
          </a:p>
          <a:p>
            <a:pPr>
              <a:buNone/>
            </a:pPr>
            <a:endParaRPr lang="en-US" dirty="0" smtClean="0"/>
          </a:p>
          <a:p>
            <a:r>
              <a:rPr lang="en-US" dirty="0" smtClean="0"/>
              <a:t>Porcelain 1300 to 1500 Degree Centigrade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457200" y="304800"/>
            <a:ext cx="8229600" cy="6172200"/>
          </a:xfrm>
        </p:spPr>
        <p:txBody>
          <a:bodyPr>
            <a:normAutofit/>
          </a:bodyPr>
          <a:lstStyle/>
          <a:p>
            <a:endParaRPr lang="en-US" dirty="0" smtClean="0"/>
          </a:p>
          <a:p>
            <a:r>
              <a:rPr lang="en-US" dirty="0" smtClean="0"/>
              <a:t>In</a:t>
            </a:r>
            <a:r>
              <a:rPr lang="en-US" dirty="0"/>
              <a:t> art history</a:t>
            </a:r>
            <a:r>
              <a:rPr lang="en-US" dirty="0" smtClean="0"/>
              <a:t>,</a:t>
            </a:r>
            <a:r>
              <a:rPr lang="en-US" dirty="0"/>
              <a:t> </a:t>
            </a:r>
            <a:r>
              <a:rPr lang="en-US" b="1" dirty="0"/>
              <a:t>ceramic art</a:t>
            </a:r>
            <a:r>
              <a:rPr lang="en-US" dirty="0"/>
              <a:t> mean art objects such as figures, tiles, and tableware made from clay and other raw materials by the process of pottery. </a:t>
            </a:r>
            <a:endParaRPr lang="en-US" dirty="0" smtClean="0"/>
          </a:p>
          <a:p>
            <a:pPr>
              <a:buNone/>
            </a:pPr>
            <a:endParaRPr lang="en-US" dirty="0" smtClean="0"/>
          </a:p>
          <a:p>
            <a:r>
              <a:rPr lang="en-US" dirty="0" smtClean="0"/>
              <a:t>Some</a:t>
            </a:r>
            <a:r>
              <a:rPr lang="en-US" dirty="0"/>
              <a:t> ceramic products are regarded as fine art, while others are </a:t>
            </a:r>
            <a:r>
              <a:rPr lang="en-US" dirty="0" smtClean="0"/>
              <a:t>regarded as</a:t>
            </a:r>
            <a:r>
              <a:rPr lang="en-US" dirty="0"/>
              <a:t> decorative, industrial or applied art objects, or as artifacts </a:t>
            </a:r>
            <a:r>
              <a:rPr lang="en-US" dirty="0" smtClean="0"/>
              <a:t>in archaeology</a:t>
            </a:r>
            <a:r>
              <a:rPr lang="en-US" dirty="0"/>
              <a:t>. </a:t>
            </a: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KILNS</a:t>
            </a:r>
            <a:endParaRPr lang="en-US" dirty="0"/>
          </a:p>
        </p:txBody>
      </p:sp>
      <p:sp>
        <p:nvSpPr>
          <p:cNvPr id="3" name="Content Placeholder 2"/>
          <p:cNvSpPr>
            <a:spLocks noGrp="1"/>
          </p:cNvSpPr>
          <p:nvPr>
            <p:ph idx="1"/>
          </p:nvPr>
        </p:nvSpPr>
        <p:spPr/>
        <p:txBody>
          <a:bodyPr/>
          <a:lstStyle/>
          <a:p>
            <a:pPr>
              <a:buNone/>
            </a:pPr>
            <a:r>
              <a:rPr lang="en-US" dirty="0" smtClean="0"/>
              <a:t>There are three types of Kilns:</a:t>
            </a:r>
          </a:p>
          <a:p>
            <a:r>
              <a:rPr lang="en-US" dirty="0" smtClean="0"/>
              <a:t>1. Fire Wood Kiln</a:t>
            </a:r>
          </a:p>
          <a:p>
            <a:r>
              <a:rPr lang="en-US" dirty="0" smtClean="0"/>
              <a:t>2. Electric Kilns</a:t>
            </a:r>
          </a:p>
          <a:p>
            <a:r>
              <a:rPr lang="en-US" dirty="0" smtClean="0"/>
              <a:t>3. Sui gas Kilns</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Coiling</a:t>
            </a:r>
            <a:endParaRPr lang="en-US" dirty="0"/>
          </a:p>
        </p:txBody>
      </p:sp>
      <p:sp>
        <p:nvSpPr>
          <p:cNvPr id="3" name="Content Placeholder 2"/>
          <p:cNvSpPr>
            <a:spLocks noGrp="1"/>
          </p:cNvSpPr>
          <p:nvPr>
            <p:ph idx="1"/>
          </p:nvPr>
        </p:nvSpPr>
        <p:spPr/>
        <p:txBody>
          <a:bodyPr/>
          <a:lstStyle/>
          <a:p>
            <a:r>
              <a:rPr lang="en-US" dirty="0" smtClean="0"/>
              <a:t>Using coils, forms are built up into the desired size and shape. Coiled pots can take on any number of forms, and can be tiny or huge. The coils may or may not be completely welded together, depending on the desired surface effect.</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a:t>Early pots were made by what is known as the "coiling" method, which worked the clay into a long string that </a:t>
            </a:r>
            <a:r>
              <a:rPr lang="en-US" dirty="0" smtClean="0"/>
              <a:t>wound </a:t>
            </a:r>
            <a:r>
              <a:rPr lang="en-US" dirty="0"/>
              <a:t>to form a shape that later made smooth walls.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Coil Method</a:t>
            </a:r>
            <a:br>
              <a:rPr lang="en-US" dirty="0" smtClean="0"/>
            </a:br>
            <a:r>
              <a:rPr lang="en-US" dirty="0" smtClean="0"/>
              <a:t>Terracotta or Red Clay</a:t>
            </a:r>
            <a:br>
              <a:rPr lang="en-US" dirty="0" smtClean="0"/>
            </a:br>
            <a:endParaRPr lang="en-US" dirty="0"/>
          </a:p>
        </p:txBody>
      </p:sp>
      <p:pic>
        <p:nvPicPr>
          <p:cNvPr id="4" name="Content Placeholder 3" descr="coilpot.JPG"/>
          <p:cNvPicPr>
            <a:picLocks noGrp="1" noChangeAspect="1"/>
          </p:cNvPicPr>
          <p:nvPr>
            <p:ph idx="1"/>
          </p:nvPr>
        </p:nvPicPr>
        <p:blipFill>
          <a:blip r:embed="rId2"/>
          <a:stretch>
            <a:fillRect/>
          </a:stretch>
        </p:blipFill>
        <p:spPr>
          <a:xfrm>
            <a:off x="2705100" y="2290572"/>
            <a:ext cx="3390900" cy="3119628"/>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Content Placeholder 3" descr="2nd-coil-pot-e1296450290219.jpg"/>
          <p:cNvPicPr>
            <a:picLocks noGrp="1" noChangeAspect="1"/>
          </p:cNvPicPr>
          <p:nvPr>
            <p:ph idx="1"/>
          </p:nvPr>
        </p:nvPicPr>
        <p:blipFill>
          <a:blip r:embed="rId2"/>
          <a:stretch>
            <a:fillRect/>
          </a:stretch>
        </p:blipFill>
        <p:spPr>
          <a:xfrm>
            <a:off x="2874764" y="1600200"/>
            <a:ext cx="3394472" cy="4525963"/>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Stoneware or White Clay</a:t>
            </a:r>
            <a:endParaRPr lang="en-US" dirty="0"/>
          </a:p>
        </p:txBody>
      </p:sp>
      <p:pic>
        <p:nvPicPr>
          <p:cNvPr id="4" name="Content Placeholder 3" descr="DSC08538.JPG"/>
          <p:cNvPicPr>
            <a:picLocks noGrp="1" noChangeAspect="1"/>
          </p:cNvPicPr>
          <p:nvPr>
            <p:ph idx="1"/>
          </p:nvPr>
        </p:nvPicPr>
        <p:blipFill>
          <a:blip r:embed="rId2"/>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Content Placeholder 3" descr="3BC907C7.jpg"/>
          <p:cNvPicPr>
            <a:picLocks noGrp="1" noChangeAspect="1"/>
          </p:cNvPicPr>
          <p:nvPr>
            <p:ph idx="1"/>
          </p:nvPr>
        </p:nvPicPr>
        <p:blipFill>
          <a:blip r:embed="rId2"/>
          <a:stretch>
            <a:fillRect/>
          </a:stretch>
        </p:blipFill>
        <p:spPr>
          <a:xfrm>
            <a:off x="2309018" y="1600200"/>
            <a:ext cx="4525963" cy="4525963"/>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Slab Method</a:t>
            </a:r>
            <a:endParaRPr lang="en-US" dirty="0"/>
          </a:p>
        </p:txBody>
      </p:sp>
      <p:sp>
        <p:nvSpPr>
          <p:cNvPr id="3" name="Content Placeholder 2"/>
          <p:cNvSpPr>
            <a:spLocks noGrp="1"/>
          </p:cNvSpPr>
          <p:nvPr>
            <p:ph idx="1"/>
          </p:nvPr>
        </p:nvSpPr>
        <p:spPr/>
        <p:txBody>
          <a:bodyPr/>
          <a:lstStyle/>
          <a:p>
            <a:r>
              <a:rPr lang="en-US" dirty="0" smtClean="0"/>
              <a:t>Pots can be formed by joining flat slabs of clay together. These pots tend to be a bit tougher, technically speaking, to produce. The slabs of clay need to still be wet enough to produce strong seams, yet also firm enough to be able to hold up their own weight when placed vertically.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Content Placeholder 3" descr="slabpot.JPG"/>
          <p:cNvPicPr>
            <a:picLocks noGrp="1" noChangeAspect="1"/>
          </p:cNvPicPr>
          <p:nvPr>
            <p:ph idx="1"/>
          </p:nvPr>
        </p:nvPicPr>
        <p:blipFill>
          <a:blip r:embed="rId2"/>
          <a:stretch>
            <a:fillRect/>
          </a:stretch>
        </p:blipFill>
        <p:spPr>
          <a:xfrm>
            <a:off x="2590800" y="838200"/>
            <a:ext cx="4457700" cy="4992624"/>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Content Placeholder 3" descr="chris-sanders-ceramic-art.jpg"/>
          <p:cNvPicPr>
            <a:picLocks noGrp="1" noChangeAspect="1"/>
          </p:cNvPicPr>
          <p:nvPr>
            <p:ph idx="1"/>
          </p:nvPr>
        </p:nvPicPr>
        <p:blipFill>
          <a:blip r:embed="rId2"/>
          <a:stretch>
            <a:fillRect/>
          </a:stretch>
        </p:blipFill>
        <p:spPr>
          <a:xfrm>
            <a:off x="1905000" y="1143000"/>
            <a:ext cx="5715000" cy="41148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They may be made by one individual or in a factory where a group of people design, make and decorate the ware.</a:t>
            </a:r>
          </a:p>
          <a:p>
            <a:r>
              <a:rPr lang="en-US" dirty="0" smtClean="0"/>
              <a:t> Decorative ceramics are sometimes called "art pottery".</a:t>
            </a:r>
          </a:p>
          <a:p>
            <a:pPr>
              <a:buNone/>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Content Placeholder 3" descr="gal4.lgteapot.jpg"/>
          <p:cNvPicPr>
            <a:picLocks noGrp="1" noChangeAspect="1"/>
          </p:cNvPicPr>
          <p:nvPr>
            <p:ph idx="1"/>
          </p:nvPr>
        </p:nvPicPr>
        <p:blipFill>
          <a:blip r:embed="rId2"/>
          <a:stretch>
            <a:fillRect/>
          </a:stretch>
        </p:blipFill>
        <p:spPr>
          <a:xfrm>
            <a:off x="3063345" y="1600200"/>
            <a:ext cx="3017309" cy="4525963"/>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Content Placeholder 3" descr="il_fullxfull.357027814_lca8.jpg"/>
          <p:cNvPicPr>
            <a:picLocks noGrp="1" noChangeAspect="1"/>
          </p:cNvPicPr>
          <p:nvPr>
            <p:ph idx="1"/>
          </p:nvPr>
        </p:nvPicPr>
        <p:blipFill>
          <a:blip r:embed="rId2"/>
          <a:stretch>
            <a:fillRect/>
          </a:stretch>
        </p:blipFill>
        <p:spPr>
          <a:xfrm>
            <a:off x="1177527" y="1600200"/>
            <a:ext cx="6788945" cy="4525963"/>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Content Placeholder 3" descr="MatthewHarris.jpg"/>
          <p:cNvPicPr>
            <a:picLocks noGrp="1" noChangeAspect="1"/>
          </p:cNvPicPr>
          <p:nvPr>
            <p:ph idx="1"/>
          </p:nvPr>
        </p:nvPicPr>
        <p:blipFill>
          <a:blip r:embed="rId2"/>
          <a:stretch>
            <a:fillRect/>
          </a:stretch>
        </p:blipFill>
        <p:spPr>
          <a:xfrm>
            <a:off x="1175405" y="1600200"/>
            <a:ext cx="6793190" cy="4525963"/>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Content Placeholder 3" descr="rimbowl.203111047_std.jpg"/>
          <p:cNvPicPr>
            <a:picLocks noGrp="1" noChangeAspect="1"/>
          </p:cNvPicPr>
          <p:nvPr>
            <p:ph idx="1"/>
          </p:nvPr>
        </p:nvPicPr>
        <p:blipFill>
          <a:blip r:embed="rId2"/>
          <a:stretch>
            <a:fillRect/>
          </a:stretch>
        </p:blipFill>
        <p:spPr>
          <a:xfrm>
            <a:off x="1188102" y="1600200"/>
            <a:ext cx="6767795" cy="4525963"/>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Content Placeholder 3" descr="tumblr_llq5ltFCSY1qdpzsoo1_r1_500.jpg"/>
          <p:cNvPicPr>
            <a:picLocks noGrp="1" noChangeAspect="1"/>
          </p:cNvPicPr>
          <p:nvPr>
            <p:ph idx="1"/>
          </p:nvPr>
        </p:nvPicPr>
        <p:blipFill>
          <a:blip r:embed="rId2"/>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Content Placeholder 3" descr="rue.rempart.des moines.147.ceramic.art.detail (6).JPG"/>
          <p:cNvPicPr>
            <a:picLocks noGrp="1" noChangeAspect="1"/>
          </p:cNvPicPr>
          <p:nvPr>
            <p:ph idx="1"/>
          </p:nvPr>
        </p:nvPicPr>
        <p:blipFill>
          <a:blip r:embed="rId2" cstate="print"/>
          <a:stretch>
            <a:fillRect/>
          </a:stretch>
        </p:blipFill>
        <p:spPr>
          <a:xfrm>
            <a:off x="1177527" y="1600200"/>
            <a:ext cx="6788945" cy="452596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AND EQUIPMENT</a:t>
            </a:r>
            <a:endParaRPr lang="en-US" dirty="0"/>
          </a:p>
        </p:txBody>
      </p:sp>
      <p:sp>
        <p:nvSpPr>
          <p:cNvPr id="3" name="Content Placeholder 2"/>
          <p:cNvSpPr>
            <a:spLocks noGrp="1"/>
          </p:cNvSpPr>
          <p:nvPr>
            <p:ph idx="1"/>
          </p:nvPr>
        </p:nvSpPr>
        <p:spPr/>
        <p:txBody>
          <a:bodyPr/>
          <a:lstStyle/>
          <a:p>
            <a:r>
              <a:rPr lang="en-US" dirty="0" smtClean="0"/>
              <a:t>A great many of the tools can be improvised from discarded household items like:</a:t>
            </a:r>
          </a:p>
          <a:p>
            <a:pPr lvl="1">
              <a:buFont typeface="Courier New" panose="02070309020205020404" pitchFamily="49" charset="0"/>
              <a:buChar char="o"/>
            </a:pPr>
            <a:r>
              <a:rPr lang="en-US" dirty="0" smtClean="0"/>
              <a:t>An out-of-date credit card is a most useful soothing tool, pencils, bits of old wood can all be shaped into the modelling tool that is perfect for the form you are about to make.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228600" y="228600"/>
            <a:ext cx="8458200" cy="6477000"/>
          </a:xfrm>
        </p:spPr>
        <p:txBody>
          <a:bodyPr>
            <a:normAutofit lnSpcReduction="10000"/>
          </a:bodyPr>
          <a:lstStyle/>
          <a:p>
            <a:pPr marL="0" indent="0">
              <a:buNone/>
            </a:pPr>
            <a:r>
              <a:rPr lang="en-US" dirty="0" smtClean="0"/>
              <a:t>Equipment </a:t>
            </a:r>
            <a:r>
              <a:rPr lang="en-US" dirty="0"/>
              <a:t>are listed below:</a:t>
            </a:r>
          </a:p>
          <a:p>
            <a:pPr marL="0" indent="0">
              <a:buNone/>
            </a:pPr>
            <a:r>
              <a:rPr lang="en-US" b="1" dirty="0" smtClean="0"/>
              <a:t>CLAY: </a:t>
            </a:r>
            <a:r>
              <a:rPr lang="en-US" dirty="0" smtClean="0"/>
              <a:t>It is advisable to buy clay ready prepared in bags as it is more consistent in quality and texture.</a:t>
            </a:r>
          </a:p>
          <a:p>
            <a:pPr marL="0" indent="0">
              <a:buNone/>
            </a:pPr>
            <a:r>
              <a:rPr lang="en-US" dirty="0" smtClean="0"/>
              <a:t>There are two types of sources of clay:</a:t>
            </a:r>
          </a:p>
          <a:p>
            <a:r>
              <a:rPr lang="en-US" dirty="0" smtClean="0"/>
              <a:t>One is </a:t>
            </a:r>
            <a:r>
              <a:rPr lang="en-US" b="1" dirty="0" smtClean="0"/>
              <a:t>primary clay </a:t>
            </a:r>
            <a:r>
              <a:rPr lang="en-US" dirty="0" smtClean="0"/>
              <a:t>that is locally available and belongs to origin.</a:t>
            </a:r>
          </a:p>
          <a:p>
            <a:r>
              <a:rPr lang="en-US" dirty="0" smtClean="0"/>
              <a:t>Other is </a:t>
            </a:r>
            <a:r>
              <a:rPr lang="en-US" b="1" dirty="0" smtClean="0"/>
              <a:t>Secondary clay </a:t>
            </a:r>
            <a:r>
              <a:rPr lang="en-US" dirty="0" smtClean="0"/>
              <a:t>also known as Sedimentary Clay. This kind of clay is gained from the flooded water. Which is imported and brought by man power from the beds of rivers. It has elasticity in it. It is mostly known as </a:t>
            </a:r>
            <a:r>
              <a:rPr lang="en-US" b="1" dirty="0" smtClean="0"/>
              <a:t>Red Clay.</a:t>
            </a:r>
          </a:p>
          <a:p>
            <a:pPr>
              <a:buNone/>
            </a:pPr>
            <a:endParaRPr lang="en-US" b="1"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457200" y="381000"/>
            <a:ext cx="8229600" cy="5745163"/>
          </a:xfrm>
        </p:spPr>
        <p:txBody>
          <a:bodyPr>
            <a:normAutofit fontScale="92500" lnSpcReduction="20000"/>
          </a:bodyPr>
          <a:lstStyle/>
          <a:p>
            <a:endParaRPr lang="en-US" b="1" dirty="0" smtClean="0"/>
          </a:p>
          <a:p>
            <a:r>
              <a:rPr lang="en-US" b="1" dirty="0" smtClean="0"/>
              <a:t>Earthenware (Terracotta or Red Clay)</a:t>
            </a:r>
          </a:p>
          <a:p>
            <a:r>
              <a:rPr lang="en-US" b="1" dirty="0" smtClean="0"/>
              <a:t>Stoneware (White </a:t>
            </a:r>
            <a:r>
              <a:rPr lang="en-US" b="1" dirty="0"/>
              <a:t>Clay) </a:t>
            </a:r>
            <a:endParaRPr lang="en-US" b="1" dirty="0" smtClean="0"/>
          </a:p>
          <a:p>
            <a:r>
              <a:rPr lang="en-US" b="1" dirty="0" smtClean="0"/>
              <a:t>China </a:t>
            </a:r>
            <a:r>
              <a:rPr lang="en-US" b="1" dirty="0"/>
              <a:t>Clay: </a:t>
            </a:r>
            <a:r>
              <a:rPr lang="en-US" dirty="0"/>
              <a:t>used for crockery, tiles and it turns white when heated.</a:t>
            </a:r>
          </a:p>
          <a:p>
            <a:r>
              <a:rPr lang="en-US" b="1" dirty="0" smtClean="0"/>
              <a:t>Porcelain: </a:t>
            </a:r>
            <a:r>
              <a:rPr lang="en-US" dirty="0" smtClean="0"/>
              <a:t>very fine white clay</a:t>
            </a:r>
            <a:endParaRPr lang="en-US" b="1" dirty="0" smtClean="0"/>
          </a:p>
          <a:p>
            <a:r>
              <a:rPr lang="en-US" b="1" dirty="0"/>
              <a:t>Grog: </a:t>
            </a:r>
            <a:r>
              <a:rPr lang="en-US" dirty="0"/>
              <a:t>Waste or Damaged left over material. </a:t>
            </a:r>
            <a:r>
              <a:rPr lang="en-US" dirty="0" smtClean="0"/>
              <a:t>Grinded </a:t>
            </a:r>
            <a:r>
              <a:rPr lang="en-US" dirty="0"/>
              <a:t>crushed stone, </a:t>
            </a:r>
            <a:r>
              <a:rPr lang="en-US" dirty="0" smtClean="0"/>
              <a:t>raw form, not </a:t>
            </a:r>
            <a:r>
              <a:rPr lang="en-US" dirty="0"/>
              <a:t>refined, used to absorb moisture in clay.</a:t>
            </a:r>
            <a:endParaRPr lang="en-US" b="1" dirty="0"/>
          </a:p>
          <a:p>
            <a:r>
              <a:rPr lang="en-US" b="1" dirty="0"/>
              <a:t>Silica Sand: </a:t>
            </a:r>
            <a:r>
              <a:rPr lang="en-US" dirty="0"/>
              <a:t>It has a binder to make the red clay more consistent</a:t>
            </a:r>
          </a:p>
          <a:p>
            <a:pPr>
              <a:buNone/>
            </a:pPr>
            <a:endParaRPr lang="en-US" b="1" dirty="0" smtClean="0"/>
          </a:p>
          <a:p>
            <a:pPr>
              <a:buNone/>
            </a:pPr>
            <a:r>
              <a:rPr lang="en-US" dirty="0" smtClean="0"/>
              <a:t>A prepared clay is usually called a </a:t>
            </a:r>
            <a:r>
              <a:rPr lang="en-US" b="1" dirty="0" smtClean="0"/>
              <a:t>body</a:t>
            </a:r>
            <a:r>
              <a:rPr lang="en-US" dirty="0" smtClean="0"/>
              <a:t>.</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533400" y="457200"/>
            <a:ext cx="8229600" cy="5592763"/>
          </a:xfrm>
        </p:spPr>
        <p:txBody>
          <a:bodyPr>
            <a:normAutofit fontScale="85000" lnSpcReduction="10000"/>
          </a:bodyPr>
          <a:lstStyle/>
          <a:p>
            <a:pPr marL="0" indent="0">
              <a:buNone/>
            </a:pPr>
            <a:r>
              <a:rPr lang="en-US" b="1" dirty="0" smtClean="0"/>
              <a:t>Process</a:t>
            </a:r>
          </a:p>
          <a:p>
            <a:pPr marL="0" indent="0">
              <a:buNone/>
            </a:pPr>
            <a:endParaRPr lang="en-US" b="1" dirty="0" smtClean="0"/>
          </a:p>
          <a:p>
            <a:r>
              <a:rPr lang="en-US" dirty="0" smtClean="0"/>
              <a:t>Dry clay is beaten up with a wooden stick then it is filtered with the help of wire mesh called </a:t>
            </a:r>
            <a:r>
              <a:rPr lang="en-US" b="1" i="1" dirty="0" err="1" smtClean="0"/>
              <a:t>Channana</a:t>
            </a:r>
            <a:r>
              <a:rPr lang="en-US" b="1" i="1" dirty="0" smtClean="0"/>
              <a:t>.</a:t>
            </a:r>
          </a:p>
          <a:p>
            <a:pPr>
              <a:buNone/>
            </a:pPr>
            <a:endParaRPr lang="en-US" b="1" i="1" dirty="0" smtClean="0"/>
          </a:p>
          <a:p>
            <a:r>
              <a:rPr lang="en-US" b="1" dirty="0" smtClean="0"/>
              <a:t>Clay</a:t>
            </a:r>
            <a:r>
              <a:rPr lang="en-US" dirty="0" smtClean="0"/>
              <a:t> </a:t>
            </a:r>
            <a:r>
              <a:rPr lang="en-US" b="1" dirty="0" smtClean="0"/>
              <a:t>Kneading</a:t>
            </a:r>
            <a:r>
              <a:rPr lang="en-US" dirty="0" smtClean="0"/>
              <a:t>: in that dry clay we add water to knead it. The purpose of kneading the clay is to remove air from it and it helps in achieving elasticity.</a:t>
            </a:r>
          </a:p>
          <a:p>
            <a:r>
              <a:rPr lang="en-US" b="1" dirty="0"/>
              <a:t>Wedging</a:t>
            </a:r>
            <a:r>
              <a:rPr lang="en-US" dirty="0"/>
              <a:t> is the process to remove air bubbles in the clay.</a:t>
            </a:r>
            <a:endParaRPr lang="en-US" dirty="0" smtClean="0"/>
          </a:p>
          <a:p>
            <a:pPr>
              <a:buNone/>
            </a:pPr>
            <a:endParaRPr lang="en-US" dirty="0" smtClean="0"/>
          </a:p>
          <a:p>
            <a:r>
              <a:rPr lang="en-US" dirty="0" smtClean="0"/>
              <a:t>The dry clay in powder form is called </a:t>
            </a:r>
            <a:r>
              <a:rPr lang="en-US" b="1" i="1" dirty="0" err="1" smtClean="0"/>
              <a:t>Khushka</a:t>
            </a:r>
            <a:r>
              <a:rPr lang="en-US" dirty="0" smtClean="0"/>
              <a:t>.</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Needed</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a:buNone/>
            </a:pPr>
            <a:r>
              <a:rPr lang="en-US" b="1" dirty="0" smtClean="0"/>
              <a:t>1. Wheel</a:t>
            </a:r>
            <a:r>
              <a:rPr lang="en-US" dirty="0" smtClean="0"/>
              <a:t> is locally known as </a:t>
            </a:r>
            <a:r>
              <a:rPr lang="en-US" b="1" i="1" dirty="0" err="1" smtClean="0"/>
              <a:t>Chakk</a:t>
            </a:r>
            <a:r>
              <a:rPr lang="en-US" dirty="0" smtClean="0"/>
              <a:t> or </a:t>
            </a:r>
            <a:r>
              <a:rPr lang="en-US" b="1" i="1" dirty="0" err="1" smtClean="0"/>
              <a:t>Chakka</a:t>
            </a:r>
            <a:r>
              <a:rPr lang="en-US" dirty="0" smtClean="0"/>
              <a:t>.</a:t>
            </a:r>
          </a:p>
          <a:p>
            <a:r>
              <a:rPr lang="en-US" dirty="0" smtClean="0"/>
              <a:t>Hand itself is a biggest tool.</a:t>
            </a:r>
          </a:p>
          <a:p>
            <a:r>
              <a:rPr lang="en-US" b="1" i="1" dirty="0" err="1" smtClean="0"/>
              <a:t>Patri</a:t>
            </a:r>
            <a:r>
              <a:rPr lang="en-US" dirty="0" smtClean="0"/>
              <a:t> a tool of steel which is used to remove extra clay.</a:t>
            </a:r>
          </a:p>
          <a:p>
            <a:r>
              <a:rPr lang="en-US" b="1" dirty="0" smtClean="0"/>
              <a:t>Brush </a:t>
            </a:r>
            <a:r>
              <a:rPr lang="en-US" dirty="0" smtClean="0"/>
              <a:t> which is mostly made from Goat hairs is used for giving the fine finish to the pot.</a:t>
            </a:r>
          </a:p>
          <a:p>
            <a:r>
              <a:rPr lang="en-US" b="1" dirty="0" smtClean="0"/>
              <a:t>Molds</a:t>
            </a:r>
            <a:r>
              <a:rPr lang="en-US" dirty="0" smtClean="0"/>
              <a:t> or </a:t>
            </a:r>
            <a:r>
              <a:rPr lang="en-US" b="1" i="1" dirty="0" err="1" smtClean="0"/>
              <a:t>dai</a:t>
            </a:r>
            <a:r>
              <a:rPr lang="en-US" b="1" i="1" dirty="0" smtClean="0"/>
              <a:t> </a:t>
            </a:r>
            <a:r>
              <a:rPr lang="en-US" dirty="0" smtClean="0"/>
              <a:t>made from plaster of Paris.</a:t>
            </a:r>
          </a:p>
          <a:p>
            <a:r>
              <a:rPr lang="en-US" b="1" dirty="0" smtClean="0"/>
              <a:t>Metallic</a:t>
            </a:r>
            <a:r>
              <a:rPr lang="en-US" dirty="0" smtClean="0"/>
              <a:t> </a:t>
            </a:r>
            <a:r>
              <a:rPr lang="en-US" b="1" dirty="0" smtClean="0"/>
              <a:t>String </a:t>
            </a:r>
            <a:r>
              <a:rPr lang="en-US" dirty="0" smtClean="0"/>
              <a:t>used</a:t>
            </a:r>
            <a:r>
              <a:rPr lang="en-US" b="1" dirty="0" smtClean="0"/>
              <a:t> </a:t>
            </a:r>
            <a:r>
              <a:rPr lang="en-US" dirty="0" smtClean="0"/>
              <a:t>for</a:t>
            </a:r>
            <a:r>
              <a:rPr lang="en-US" b="1" dirty="0" smtClean="0"/>
              <a:t> </a:t>
            </a:r>
            <a:r>
              <a:rPr lang="en-US" dirty="0" smtClean="0"/>
              <a:t>cutting off the object or pot from the base of the wheel.</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682</TotalTime>
  <Words>1064</Words>
  <Application>Microsoft Office PowerPoint</Application>
  <PresentationFormat>On-screen Show (4:3)</PresentationFormat>
  <Paragraphs>148</Paragraphs>
  <Slides>45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Courier New</vt:lpstr>
      <vt:lpstr>Office Theme</vt:lpstr>
      <vt:lpstr>CERAMICS</vt:lpstr>
      <vt:lpstr>Definition</vt:lpstr>
      <vt:lpstr> </vt:lpstr>
      <vt:lpstr> </vt:lpstr>
      <vt:lpstr>MATERIALS AND EQUIPMENT</vt:lpstr>
      <vt:lpstr> </vt:lpstr>
      <vt:lpstr> </vt:lpstr>
      <vt:lpstr> </vt:lpstr>
      <vt:lpstr>Tools Needed</vt:lpstr>
      <vt:lpstr>Process of making a pot on wheel. </vt:lpstr>
      <vt:lpstr>Wheels </vt:lpstr>
      <vt:lpstr> </vt:lpstr>
      <vt:lpstr> </vt:lpstr>
      <vt:lpstr> </vt:lpstr>
      <vt:lpstr> </vt:lpstr>
      <vt:lpstr> </vt:lpstr>
      <vt:lpstr> </vt:lpstr>
      <vt:lpstr> </vt:lpstr>
      <vt:lpstr> </vt:lpstr>
      <vt:lpstr>CONSTRUCTION TOOLS</vt:lpstr>
      <vt:lpstr> </vt:lpstr>
      <vt:lpstr>BASIC TECHNIQUES &amp; METHODS</vt:lpstr>
      <vt:lpstr> </vt:lpstr>
      <vt:lpstr>Surface Decoration.</vt:lpstr>
      <vt:lpstr>Patterns of Surface Decoration</vt:lpstr>
      <vt:lpstr>Glazing</vt:lpstr>
      <vt:lpstr> </vt:lpstr>
      <vt:lpstr>Firing</vt:lpstr>
      <vt:lpstr>Firing Temperature</vt:lpstr>
      <vt:lpstr>KILNS</vt:lpstr>
      <vt:lpstr>Coiling</vt:lpstr>
      <vt:lpstr> </vt:lpstr>
      <vt:lpstr>  Coil Method Terracotta or Red Clay </vt:lpstr>
      <vt:lpstr> </vt:lpstr>
      <vt:lpstr>Stoneware or White Clay</vt:lpstr>
      <vt:lpstr> </vt:lpstr>
      <vt:lpstr>Slab Method</vt:lpstr>
      <vt:lpstr> </vt:lpstr>
      <vt:lpstr> </vt:lpstr>
      <vt:lpstr> </vt:lpstr>
      <vt:lpstr> </vt:lpstr>
      <vt:lpstr> </vt:lpstr>
      <vt:lpstr> </vt:lpstr>
      <vt:lpstr> </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CERAMICS</dc:title>
  <dc:creator>DELL</dc:creator>
  <cp:lastModifiedBy>ProBook 450 G2</cp:lastModifiedBy>
  <cp:revision>42</cp:revision>
  <dcterms:created xsi:type="dcterms:W3CDTF">2013-01-07T15:32:34Z</dcterms:created>
  <dcterms:modified xsi:type="dcterms:W3CDTF">2019-12-13T07:25:02Z</dcterms:modified>
</cp:coreProperties>
</file>